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54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5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5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>
            <a:spLocks noGrp="1"/>
          </p:cNvSpPr>
          <p:nvPr>
            <p:ph type="pic" sz="half" idx="21"/>
          </p:nvPr>
        </p:nvSpPr>
        <p:spPr>
          <a:xfrm>
            <a:off x="6300089" y="4564106"/>
            <a:ext cx="7556501" cy="522477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143918632_1620x1622.jpeg"/>
          <p:cNvSpPr>
            <a:spLocks noGrp="1"/>
          </p:cNvSpPr>
          <p:nvPr>
            <p:ph type="pic" sz="half" idx="22"/>
          </p:nvPr>
        </p:nvSpPr>
        <p:spPr>
          <a:xfrm>
            <a:off x="6502400" y="-881415"/>
            <a:ext cx="6821383" cy="68278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Image"/>
          <p:cNvSpPr>
            <a:spLocks noGrp="1"/>
          </p:cNvSpPr>
          <p:nvPr>
            <p:ph type="pic" idx="23"/>
          </p:nvPr>
        </p:nvSpPr>
        <p:spPr>
          <a:xfrm>
            <a:off x="-2540000" y="-114300"/>
            <a:ext cx="9182100" cy="996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3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14" name="Image"/>
          <p:cNvSpPr>
            <a:spLocks noGrp="1"/>
          </p:cNvSpPr>
          <p:nvPr>
            <p:ph type="pic" idx="23"/>
          </p:nvPr>
        </p:nvSpPr>
        <p:spPr>
          <a:xfrm>
            <a:off x="0" y="3570816"/>
            <a:ext cx="13128426" cy="7150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>
            <a:spLocks noGrp="1"/>
          </p:cNvSpPr>
          <p:nvPr>
            <p:ph type="pic" idx="21"/>
          </p:nvPr>
        </p:nvSpPr>
        <p:spPr>
          <a:xfrm>
            <a:off x="-594281" y="-25301"/>
            <a:ext cx="14181306" cy="98053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-594281" y="-25301"/>
            <a:ext cx="14181306" cy="98053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>
            <a:spLocks noGrp="1"/>
          </p:cNvSpPr>
          <p:nvPr>
            <p:ph type="pic" idx="21"/>
          </p:nvPr>
        </p:nvSpPr>
        <p:spPr>
          <a:xfrm>
            <a:off x="-63500" y="2667000"/>
            <a:ext cx="13119100" cy="714502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>
            <a:spLocks noGrp="1"/>
          </p:cNvSpPr>
          <p:nvPr>
            <p:ph type="pic" idx="21"/>
          </p:nvPr>
        </p:nvSpPr>
        <p:spPr>
          <a:xfrm>
            <a:off x="4864100" y="-38100"/>
            <a:ext cx="9782402" cy="97944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>
            <a:spLocks noGrp="1"/>
          </p:cNvSpPr>
          <p:nvPr>
            <p:ph type="pic" idx="21"/>
          </p:nvPr>
        </p:nvSpPr>
        <p:spPr>
          <a:xfrm>
            <a:off x="4864100" y="-38100"/>
            <a:ext cx="9782402" cy="97944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buClr>
                <a:srgbClr val="646464"/>
              </a:buClr>
              <a:defRPr sz="3000"/>
            </a:lvl1pPr>
            <a:lvl2pPr marL="787400" indent="-393700">
              <a:spcBef>
                <a:spcPts val="3200"/>
              </a:spcBef>
              <a:buClr>
                <a:srgbClr val="646464"/>
              </a:buClr>
              <a:defRPr sz="3000"/>
            </a:lvl2pPr>
            <a:lvl3pPr marL="1181100" indent="-393700">
              <a:spcBef>
                <a:spcPts val="3200"/>
              </a:spcBef>
              <a:buClr>
                <a:srgbClr val="646464"/>
              </a:buClr>
              <a:defRPr sz="3000"/>
            </a:lvl3pPr>
            <a:lvl4pPr marL="1574800" indent="-393700">
              <a:spcBef>
                <a:spcPts val="3200"/>
              </a:spcBef>
              <a:buClr>
                <a:srgbClr val="646464"/>
              </a:buClr>
              <a:defRPr sz="3000"/>
            </a:lvl4pPr>
            <a:lvl5pPr marL="1968500" indent="-393700">
              <a:spcBef>
                <a:spcPts val="3200"/>
              </a:spcBef>
              <a:buClr>
                <a:srgbClr val="646464"/>
              </a:buClr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897" y="9258299"/>
            <a:ext cx="352045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90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90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90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90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90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90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90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90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90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usome connections"/>
          <p:cNvSpPr txBox="1">
            <a:spLocks noGrp="1"/>
          </p:cNvSpPr>
          <p:nvPr>
            <p:ph type="ctrTitle"/>
          </p:nvPr>
        </p:nvSpPr>
        <p:spPr>
          <a:xfrm>
            <a:off x="452167" y="311346"/>
            <a:ext cx="11892233" cy="1306409"/>
          </a:xfrm>
          <a:prstGeom prst="rect">
            <a:avLst/>
          </a:prstGeom>
          <a:gradFill>
            <a:gsLst>
              <a:gs pos="0">
                <a:srgbClr val="0061FE"/>
              </a:gs>
              <a:gs pos="100000">
                <a:srgbClr val="BE38F3"/>
              </a:gs>
            </a:gsLst>
            <a:lin ang="5400000"/>
          </a:gradFill>
          <a:ln w="63500">
            <a:solidFill>
              <a:srgbClr val="FF4015"/>
            </a:solidFill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 sz="5900" spc="943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Ausome connections</a:t>
            </a:r>
          </a:p>
        </p:txBody>
      </p:sp>
      <p:sp>
        <p:nvSpPr>
          <p:cNvPr id="140" name="Friendships on the spectrum"/>
          <p:cNvSpPr txBox="1">
            <a:spLocks noGrp="1"/>
          </p:cNvSpPr>
          <p:nvPr>
            <p:ph type="subTitle" sz="quarter" idx="1"/>
          </p:nvPr>
        </p:nvSpPr>
        <p:spPr>
          <a:xfrm>
            <a:off x="1055232" y="2803193"/>
            <a:ext cx="11531597" cy="1777873"/>
          </a:xfrm>
          <a:prstGeom prst="rect">
            <a:avLst/>
          </a:prstGeom>
          <a:gradFill>
            <a:gsLst>
              <a:gs pos="0">
                <a:srgbClr val="0056D6"/>
              </a:gs>
              <a:gs pos="100000">
                <a:srgbClr val="982ABC"/>
              </a:gs>
            </a:gsLst>
            <a:lin ang="5400000"/>
          </a:gradFill>
          <a:ln w="50800">
            <a:solidFill>
              <a:srgbClr val="E22400"/>
            </a:solidFill>
          </a:ln>
        </p:spPr>
        <p:txBody>
          <a:bodyPr/>
          <a:lstStyle>
            <a:lvl1pPr algn="ctr">
              <a:defRPr sz="5000" b="1" spc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Friendships on the spectrum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82ABC"/>
            </a:gs>
            <a:gs pos="100000">
              <a:srgbClr val="0061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Autistic friends:"/>
          <p:cNvSpPr txBox="1">
            <a:spLocks noGrp="1"/>
          </p:cNvSpPr>
          <p:nvPr>
            <p:ph type="title"/>
          </p:nvPr>
        </p:nvSpPr>
        <p:spPr>
          <a:xfrm>
            <a:off x="660400" y="456597"/>
            <a:ext cx="12286448" cy="1422401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7000" spc="112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Autistic friends:</a:t>
            </a:r>
          </a:p>
        </p:txBody>
      </p:sp>
      <p:sp>
        <p:nvSpPr>
          <p:cNvPr id="151" name="Loyal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1684000" cy="7311185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587375" indent="-587375" defTabSz="525779">
              <a:spcBef>
                <a:spcPts val="37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Loyal</a:t>
            </a:r>
          </a:p>
          <a:p>
            <a:pPr marL="587375" indent="-587375" defTabSz="525779">
              <a:spcBef>
                <a:spcPts val="37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Genuine</a:t>
            </a:r>
          </a:p>
          <a:p>
            <a:pPr marL="587375" indent="-587375" defTabSz="525779">
              <a:spcBef>
                <a:spcPts val="37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Unpretentious </a:t>
            </a:r>
          </a:p>
          <a:p>
            <a:pPr marL="587375" indent="-587375" defTabSz="525779">
              <a:spcBef>
                <a:spcPts val="37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Honest</a:t>
            </a:r>
          </a:p>
          <a:p>
            <a:pPr marL="587375" indent="-587375" defTabSz="525779">
              <a:spcBef>
                <a:spcPts val="37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Direct</a:t>
            </a:r>
          </a:p>
          <a:p>
            <a:pPr marL="587375" indent="-587375" defTabSz="525779">
              <a:spcBef>
                <a:spcPts val="37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Appreciate you for who you are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56D6"/>
            </a:gs>
            <a:gs pos="100000">
              <a:srgbClr val="BE38F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Friendships &amp; Autis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6200" spc="992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Friendships &amp; Autism</a:t>
            </a:r>
          </a:p>
        </p:txBody>
      </p:sp>
      <p:sp>
        <p:nvSpPr>
          <p:cNvPr id="154" name="Usually lower social drive — have a few well-chosen friends…"/>
          <p:cNvSpPr txBox="1">
            <a:spLocks noGrp="1"/>
          </p:cNvSpPr>
          <p:nvPr>
            <p:ph type="body" idx="1"/>
          </p:nvPr>
        </p:nvSpPr>
        <p:spPr>
          <a:xfrm>
            <a:off x="795203" y="1018780"/>
            <a:ext cx="11036829" cy="8206875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613480" indent="-613480">
              <a:defRPr sz="47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Usually lower social drive — have a few well-chosen friends</a:t>
            </a:r>
          </a:p>
          <a:p>
            <a:pPr marL="613480" indent="-613480">
              <a:defRPr sz="47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Words less important than actions </a:t>
            </a:r>
          </a:p>
          <a:p>
            <a:pPr marL="613480" indent="-613480">
              <a:defRPr sz="47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Sharing space &amp; time</a:t>
            </a:r>
          </a:p>
          <a:p>
            <a:pPr marL="613480" indent="-613480">
              <a:defRPr sz="47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Conversations tend to be meaningful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82ABC"/>
            </a:gs>
            <a:gs pos="100000">
              <a:srgbClr val="0061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Autism is a social &amp; communication disability"/>
          <p:cNvSpPr txBox="1">
            <a:spLocks noGrp="1"/>
          </p:cNvSpPr>
          <p:nvPr>
            <p:ph type="title"/>
          </p:nvPr>
        </p:nvSpPr>
        <p:spPr>
          <a:xfrm>
            <a:off x="821674" y="590688"/>
            <a:ext cx="11814066" cy="2806010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defTabSz="560831">
              <a:defRPr sz="5760" b="1" spc="92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Autism is a social &amp; communication disability </a:t>
            </a:r>
          </a:p>
        </p:txBody>
      </p:sp>
      <p:sp>
        <p:nvSpPr>
          <p:cNvPr id="157" name="People want to feel socially competent…"/>
          <p:cNvSpPr txBox="1">
            <a:spLocks noGrp="1"/>
          </p:cNvSpPr>
          <p:nvPr>
            <p:ph type="body" idx="1"/>
          </p:nvPr>
        </p:nvSpPr>
        <p:spPr>
          <a:xfrm>
            <a:off x="445728" y="352290"/>
            <a:ext cx="11430995" cy="8128999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580848" indent="-580848" defTabSz="519937">
              <a:spcBef>
                <a:spcPts val="3700"/>
              </a:spcBef>
              <a:defRPr sz="445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580848" indent="-580848" defTabSz="519937">
              <a:spcBef>
                <a:spcPts val="3700"/>
              </a:spcBef>
              <a:defRPr sz="445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580848" indent="-580848" defTabSz="519937">
              <a:spcBef>
                <a:spcPts val="3700"/>
              </a:spcBef>
              <a:defRPr sz="445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580848" indent="-580848" defTabSz="519937">
              <a:spcBef>
                <a:spcPts val="3700"/>
              </a:spcBef>
              <a:defRPr sz="445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People want to feel socially competent </a:t>
            </a:r>
          </a:p>
          <a:p>
            <a:pPr marL="580848" indent="-580848" defTabSz="519937">
              <a:spcBef>
                <a:spcPts val="3700"/>
              </a:spcBef>
              <a:defRPr sz="445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Therefore, because Autistic people tend to be socially “out of synch,” it’s usually confident people who are comfortable being in our chosen circles.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E7A27"/>
            </a:gs>
            <a:gs pos="100000">
              <a:srgbClr val="0042A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Neurotypical route to social success and happiness:"/>
          <p:cNvSpPr txBox="1">
            <a:spLocks noGrp="1"/>
          </p:cNvSpPr>
          <p:nvPr>
            <p:ph type="title"/>
          </p:nvPr>
        </p:nvSpPr>
        <p:spPr>
          <a:xfrm>
            <a:off x="660400" y="134621"/>
            <a:ext cx="11684000" cy="3105146"/>
          </a:xfrm>
          <a:prstGeom prst="rect">
            <a:avLst/>
          </a:prstGeom>
        </p:spPr>
        <p:txBody>
          <a:bodyPr/>
          <a:lstStyle>
            <a:lvl1pPr defTabSz="397256">
              <a:defRPr sz="5712" spc="913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Neurotypical route to social success and happiness:</a:t>
            </a:r>
          </a:p>
        </p:txBody>
      </p:sp>
      <p:sp>
        <p:nvSpPr>
          <p:cNvPr id="160" name="Fit in, genetic, conform = social  acceptance &amp; safety…"/>
          <p:cNvSpPr txBox="1">
            <a:spLocks noGrp="1"/>
          </p:cNvSpPr>
          <p:nvPr>
            <p:ph type="body" idx="1"/>
          </p:nvPr>
        </p:nvSpPr>
        <p:spPr>
          <a:xfrm>
            <a:off x="789908" y="3239382"/>
            <a:ext cx="11684001" cy="5729279"/>
          </a:xfrm>
          <a:prstGeom prst="rect">
            <a:avLst/>
          </a:prstGeom>
        </p:spPr>
        <p:txBody>
          <a:bodyPr/>
          <a:lstStyle/>
          <a:p>
            <a:pPr marL="619093" indent="-619093" defTabSz="543305">
              <a:spcBef>
                <a:spcPts val="3900"/>
              </a:spcBef>
              <a:defRPr sz="4743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Fit in, genetic, conform = social  acceptance &amp; safety</a:t>
            </a:r>
          </a:p>
          <a:p>
            <a:pPr marL="619093" indent="-619093" defTabSz="543305">
              <a:spcBef>
                <a:spcPts val="3900"/>
              </a:spcBef>
              <a:defRPr sz="4743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Initiate social interactions, reach out</a:t>
            </a:r>
          </a:p>
          <a:p>
            <a:pPr marL="619093" indent="-619093" defTabSz="543305">
              <a:spcBef>
                <a:spcPts val="3900"/>
              </a:spcBef>
              <a:defRPr sz="4743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⭐️ NT end result: larger circle, more socializing, more outings in community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82ABC"/>
            </a:gs>
            <a:gs pos="100000">
              <a:srgbClr val="0061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Autistic route to social success and happiness"/>
          <p:cNvSpPr txBox="1">
            <a:spLocks noGrp="1"/>
          </p:cNvSpPr>
          <p:nvPr>
            <p:ph type="title"/>
          </p:nvPr>
        </p:nvSpPr>
        <p:spPr>
          <a:xfrm>
            <a:off x="660400" y="318260"/>
            <a:ext cx="11684000" cy="2358062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4700" spc="752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Autistic route to social success and happiness </a:t>
            </a:r>
          </a:p>
        </p:txBody>
      </p:sp>
      <p:sp>
        <p:nvSpPr>
          <p:cNvPr id="163" name="Be ourselves 😎…"/>
          <p:cNvSpPr txBox="1">
            <a:spLocks noGrp="1"/>
          </p:cNvSpPr>
          <p:nvPr>
            <p:ph type="body" idx="1"/>
          </p:nvPr>
        </p:nvSpPr>
        <p:spPr>
          <a:xfrm>
            <a:off x="89244" y="2010992"/>
            <a:ext cx="12826312" cy="7441943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508275" indent="-508275" defTabSz="344677">
              <a:spcBef>
                <a:spcPts val="2400"/>
              </a:spcBef>
              <a:defRPr sz="3893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Be ourselves 😎 </a:t>
            </a:r>
          </a:p>
          <a:p>
            <a:pPr marL="508275" indent="-508275" defTabSz="344677">
              <a:spcBef>
                <a:spcPts val="2400"/>
              </a:spcBef>
              <a:defRPr sz="3893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Enjoy our passions </a:t>
            </a:r>
          </a:p>
          <a:p>
            <a:pPr marL="508275" indent="-508275" defTabSz="344677">
              <a:spcBef>
                <a:spcPts val="2400"/>
              </a:spcBef>
              <a:defRPr sz="3893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Choose our circle wisely- those who perceive &amp; appreciate our strengths </a:t>
            </a:r>
          </a:p>
          <a:p>
            <a:pPr marL="508275" indent="-508275" defTabSz="344677">
              <a:spcBef>
                <a:spcPts val="2400"/>
              </a:spcBef>
              <a:defRPr sz="3893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Natural Autistic engagement style is to share space &amp; time, not so much eye contact, smalltalk, etc.</a:t>
            </a:r>
          </a:p>
          <a:p>
            <a:pPr marL="508275" indent="-508275" defTabSz="344677">
              <a:spcBef>
                <a:spcPts val="2400"/>
              </a:spcBef>
              <a:defRPr sz="3893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⭐️ Autistic end result: Be appreciated for who we are. Sense of belonging, connections through our passions, easier, streamlined social schedule. ⭐️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1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ocial rules are never intuitive for Autistic people, and we all prefer to do what we’re good at.…"/>
          <p:cNvSpPr txBox="1">
            <a:spLocks noGrp="1"/>
          </p:cNvSpPr>
          <p:nvPr>
            <p:ph type="body" idx="1"/>
          </p:nvPr>
        </p:nvSpPr>
        <p:spPr>
          <a:xfrm>
            <a:off x="660400" y="340790"/>
            <a:ext cx="11684000" cy="9072020"/>
          </a:xfrm>
          <a:prstGeom prst="rect">
            <a:avLst/>
          </a:prstGeom>
        </p:spPr>
        <p:txBody>
          <a:bodyPr/>
          <a:lstStyle/>
          <a:p>
            <a:pPr marL="446404" indent="-446404" defTabSz="554990">
              <a:spcBef>
                <a:spcPts val="3900"/>
              </a:spcBef>
              <a:defRPr sz="3420" b="1">
                <a:latin typeface="Verdana"/>
                <a:ea typeface="Verdana"/>
                <a:cs typeface="Verdana"/>
                <a:sym typeface="Verdana"/>
              </a:defRPr>
            </a:pPr>
            <a:r>
              <a:t>Social rules are never intuitive for Autistic people, and we all prefer to do what we’re good at.</a:t>
            </a:r>
          </a:p>
          <a:p>
            <a:pPr marL="446404" indent="-446404" defTabSz="554990">
              <a:spcBef>
                <a:spcPts val="3900"/>
              </a:spcBef>
              <a:defRPr sz="3420" b="1">
                <a:latin typeface="Verdana"/>
                <a:ea typeface="Verdana"/>
                <a:cs typeface="Verdana"/>
                <a:sym typeface="Verdana"/>
              </a:defRPr>
            </a:pPr>
            <a:r>
              <a:t>“Social Energy drain Full-body migraine” as our social batteries lower, being drained is physically painful.</a:t>
            </a:r>
          </a:p>
          <a:p>
            <a:pPr marL="446404" indent="-446404" defTabSz="554990">
              <a:spcBef>
                <a:spcPts val="3900"/>
              </a:spcBef>
              <a:defRPr sz="3420" b="1">
                <a:latin typeface="Verdana"/>
                <a:ea typeface="Verdana"/>
                <a:cs typeface="Verdana"/>
                <a:sym typeface="Verdana"/>
              </a:defRPr>
            </a:pPr>
            <a:r>
              <a:t>Expect judgement &amp; rejection for not being able to intuit social rules</a:t>
            </a:r>
          </a:p>
          <a:p>
            <a:pPr marL="446404" indent="-446404" defTabSz="554990">
              <a:spcBef>
                <a:spcPts val="3900"/>
              </a:spcBef>
              <a:defRPr sz="3420" b="1">
                <a:latin typeface="Verdana"/>
                <a:ea typeface="Verdana"/>
                <a:cs typeface="Verdana"/>
                <a:sym typeface="Verdana"/>
              </a:defRPr>
            </a:pPr>
            <a:r>
              <a:t>Anticipate pressure to socialize (groups, clubs, scouts)</a:t>
            </a:r>
          </a:p>
          <a:p>
            <a:pPr marL="446404" indent="-446404" defTabSz="554990">
              <a:spcBef>
                <a:spcPts val="3900"/>
              </a:spcBef>
              <a:defRPr sz="3420" b="1">
                <a:latin typeface="Verdana"/>
                <a:ea typeface="Verdana"/>
                <a:cs typeface="Verdana"/>
                <a:sym typeface="Verdana"/>
              </a:defRPr>
            </a:pPr>
            <a:r>
              <a:t>Our authentic Autistic style of social engagement isn’t recognized for the warmth of connection/ emotional reciprocity it is.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Meditation"/>
          <p:cNvSpPr txBox="1">
            <a:spLocks noGrp="1"/>
          </p:cNvSpPr>
          <p:nvPr>
            <p:ph type="title"/>
          </p:nvPr>
        </p:nvSpPr>
        <p:spPr>
          <a:xfrm>
            <a:off x="665382" y="405635"/>
            <a:ext cx="8815609" cy="1830330"/>
          </a:xfrm>
          <a:prstGeom prst="rect">
            <a:avLst/>
          </a:prstGeom>
          <a:ln w="50800">
            <a:solidFill>
              <a:srgbClr val="000000"/>
            </a:solidFill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defTabSz="519937">
              <a:defRPr sz="7654" b="1" spc="1224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Meditation 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1A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ease remember..."/>
          <p:cNvSpPr txBox="1">
            <a:spLocks noGrp="1"/>
          </p:cNvSpPr>
          <p:nvPr>
            <p:ph type="title"/>
          </p:nvPr>
        </p:nvSpPr>
        <p:spPr>
          <a:xfrm>
            <a:off x="660400" y="42253"/>
            <a:ext cx="11684000" cy="14224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Please remember...</a:t>
            </a:r>
          </a:p>
        </p:txBody>
      </p:sp>
      <p:sp>
        <p:nvSpPr>
          <p:cNvPr id="181" name="Initiating social interaction may look different, may be something the person’s neurology isn’t wired for, or may take time for to become comfortable with someone. Be patient.…"/>
          <p:cNvSpPr txBox="1">
            <a:spLocks noGrp="1"/>
          </p:cNvSpPr>
          <p:nvPr>
            <p:ph type="body" idx="1"/>
          </p:nvPr>
        </p:nvSpPr>
        <p:spPr>
          <a:xfrm>
            <a:off x="277058" y="875624"/>
            <a:ext cx="11952340" cy="8589009"/>
          </a:xfrm>
          <a:prstGeom prst="rect">
            <a:avLst/>
          </a:prstGeom>
        </p:spPr>
        <p:txBody>
          <a:bodyPr/>
          <a:lstStyle/>
          <a:p>
            <a:pPr marL="399415" indent="-399415" defTabSz="496570">
              <a:spcBef>
                <a:spcPts val="3500"/>
              </a:spcBef>
              <a:defRPr sz="3060" b="1">
                <a:latin typeface="Verdana"/>
                <a:ea typeface="Verdana"/>
                <a:cs typeface="Verdana"/>
                <a:sym typeface="Verdana"/>
              </a:defRPr>
            </a:pPr>
            <a:r>
              <a:t>Initiating social interaction may look different, may be something the person’s neurology isn’t wired for, or may take time for to become comfortable with someone. Be patient.</a:t>
            </a:r>
          </a:p>
          <a:p>
            <a:pPr marL="399415" indent="-399415" defTabSz="496570">
              <a:spcBef>
                <a:spcPts val="3500"/>
              </a:spcBef>
              <a:defRPr sz="3060" b="1">
                <a:latin typeface="Verdana"/>
                <a:ea typeface="Verdana"/>
                <a:cs typeface="Verdana"/>
                <a:sym typeface="Verdana"/>
              </a:defRPr>
            </a:pPr>
            <a:r>
              <a:t>We want genuine friends, not to have “assigned friends.”</a:t>
            </a:r>
          </a:p>
          <a:p>
            <a:pPr marL="399415" indent="-399415" defTabSz="496570">
              <a:spcBef>
                <a:spcPts val="3500"/>
              </a:spcBef>
              <a:defRPr sz="3060" b="1">
                <a:latin typeface="Verdana"/>
                <a:ea typeface="Verdana"/>
                <a:cs typeface="Verdana"/>
                <a:sym typeface="Verdana"/>
              </a:defRPr>
            </a:pPr>
            <a:r>
              <a:t>Having another person plan social goals for you feels: inappropriate, presumptive, invasive, “oogey.” </a:t>
            </a:r>
          </a:p>
          <a:p>
            <a:pPr marL="399415" indent="-399415" defTabSz="496570">
              <a:spcBef>
                <a:spcPts val="3500"/>
              </a:spcBef>
              <a:defRPr sz="3060" b="1">
                <a:latin typeface="Verdana"/>
                <a:ea typeface="Verdana"/>
                <a:cs typeface="Verdana"/>
                <a:sym typeface="Verdana"/>
              </a:defRPr>
            </a:pPr>
            <a:r>
              <a:t>Support natural Autistic engagement styles </a:t>
            </a:r>
          </a:p>
          <a:p>
            <a:pPr marL="399415" indent="-399415" defTabSz="496570">
              <a:spcBef>
                <a:spcPts val="3500"/>
              </a:spcBef>
              <a:defRPr sz="3060" b="1">
                <a:latin typeface="Verdana"/>
                <a:ea typeface="Verdana"/>
                <a:cs typeface="Verdana"/>
                <a:sym typeface="Verdana"/>
              </a:defRPr>
            </a:pPr>
            <a:r>
              <a:t>Teach manners— we all need to learn to be polite</a:t>
            </a:r>
          </a:p>
          <a:p>
            <a:pPr marL="399415" indent="-399415" defTabSz="496570">
              <a:spcBef>
                <a:spcPts val="3500"/>
              </a:spcBef>
              <a:defRPr sz="3060" b="1">
                <a:latin typeface="Verdana"/>
                <a:ea typeface="Verdana"/>
                <a:cs typeface="Verdana"/>
                <a:sym typeface="Verdana"/>
              </a:defRPr>
            </a:pPr>
            <a:r>
              <a:t>⭐️ Become comfortable yourself with the real degree of social drive the person actually has ⭐️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Off val="-905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How to support Autistic people for social success &amp; happiness  ⭐️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defTabSz="420624">
              <a:defRPr sz="4464" b="1" spc="714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How to support Autistic people for social success &amp; happiness  ⭐️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Off val="-905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ositive autistic self-concept for  social engagement"/>
          <p:cNvSpPr txBox="1">
            <a:spLocks noGrp="1"/>
          </p:cNvSpPr>
          <p:nvPr>
            <p:ph type="title"/>
          </p:nvPr>
        </p:nvSpPr>
        <p:spPr>
          <a:xfrm>
            <a:off x="921072" y="2409836"/>
            <a:ext cx="11684001" cy="3456862"/>
          </a:xfrm>
          <a:prstGeom prst="rect">
            <a:avLst/>
          </a:prstGeom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defTabSz="572516">
              <a:defRPr sz="6076" b="1" spc="972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positive autistic self-concept for  social engagement 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82ABC"/>
            </a:gs>
            <a:gs pos="100000">
              <a:srgbClr val="0061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o want to socialize,…"/>
          <p:cNvSpPr txBox="1">
            <a:spLocks noGrp="1"/>
          </p:cNvSpPr>
          <p:nvPr>
            <p:ph type="ctrTitle"/>
          </p:nvPr>
        </p:nvSpPr>
        <p:spPr>
          <a:xfrm>
            <a:off x="967073" y="1396496"/>
            <a:ext cx="11684001" cy="6960608"/>
          </a:xfrm>
          <a:prstGeom prst="rect">
            <a:avLst/>
          </a:prstGeom>
        </p:spPr>
        <p:txBody>
          <a:bodyPr/>
          <a:lstStyle/>
          <a:p>
            <a:pPr defTabSz="519937">
              <a:defRPr sz="5785" spc="92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To want to socialize, </a:t>
            </a:r>
          </a:p>
          <a:p>
            <a:pPr defTabSz="519937">
              <a:defRPr sz="5785" spc="92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We need a</a:t>
            </a:r>
          </a:p>
          <a:p>
            <a:pPr defTabSz="519937">
              <a:defRPr sz="5785" spc="92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 ✨ positive self-image</a:t>
            </a:r>
          </a:p>
          <a:p>
            <a:pPr defTabSz="519937">
              <a:defRPr sz="5785" spc="92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 including our  autism .</a:t>
            </a:r>
          </a:p>
          <a:p>
            <a:pPr defTabSz="519937">
              <a:defRPr sz="5785" spc="92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               😎💪⭐️</a:t>
            </a:r>
          </a:p>
        </p:txBody>
      </p:sp>
      <p:sp>
        <p:nvSpPr>
          <p:cNvPr id="189" name="Double-tap to edit"/>
          <p:cNvSpPr txBox="1">
            <a:spLocks noGrp="1"/>
          </p:cNvSpPr>
          <p:nvPr>
            <p:ph type="subTitle" sz="quarter" idx="1"/>
          </p:nvPr>
        </p:nvSpPr>
        <p:spPr>
          <a:xfrm>
            <a:off x="1828898" y="3154163"/>
            <a:ext cx="12125539" cy="922596"/>
          </a:xfrm>
          <a:prstGeom prst="rect">
            <a:avLst/>
          </a:prstGeom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defTabSz="344677">
              <a:defRPr sz="1828" spc="292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endParaRPr/>
          </a:p>
          <a:p>
            <a:pPr defTabSz="344677">
              <a:defRPr sz="1828" spc="292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2A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Autism is an ✨identity✨…"/>
          <p:cNvSpPr txBox="1">
            <a:spLocks noGrp="1"/>
          </p:cNvSpPr>
          <p:nvPr>
            <p:ph type="title" idx="4294967295"/>
          </p:nvPr>
        </p:nvSpPr>
        <p:spPr>
          <a:xfrm>
            <a:off x="2109432" y="1221533"/>
            <a:ext cx="10365305" cy="6942525"/>
          </a:xfrm>
          <a:prstGeom prst="rect">
            <a:avLst/>
          </a:prstGeom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defTabSz="554990">
              <a:defRPr sz="7979" spc="1276">
                <a:latin typeface="Futura Bold"/>
                <a:ea typeface="Futura Bold"/>
                <a:cs typeface="Futura Bold"/>
                <a:sym typeface="Futura Bold"/>
              </a:defRPr>
            </a:pPr>
            <a:r>
              <a:t>Autism is an ✨identity✨ </a:t>
            </a:r>
          </a:p>
          <a:p>
            <a:pPr defTabSz="554990">
              <a:defRPr sz="7979" spc="1276">
                <a:latin typeface="Futura Bold"/>
                <a:ea typeface="Futura Bold"/>
                <a:cs typeface="Futura Bold"/>
                <a:sym typeface="Futura Bold"/>
              </a:defRPr>
            </a:pPr>
            <a:r>
              <a:t>Before it’s a diagnosis</a:t>
            </a:r>
          </a:p>
          <a:p>
            <a:pPr defTabSz="554990">
              <a:defRPr sz="7979" spc="1276">
                <a:latin typeface="Futura Bold"/>
                <a:ea typeface="Futura Bold"/>
                <a:cs typeface="Futura Bold"/>
                <a:sym typeface="Futura Bold"/>
              </a:defRPr>
            </a:pPr>
            <a:r>
              <a:t>       😎 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Off val="-905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Keep the mind fresh 🌻 &amp; increase social drive"/>
          <p:cNvSpPr txBox="1">
            <a:spLocks noGrp="1"/>
          </p:cNvSpPr>
          <p:nvPr>
            <p:ph type="title"/>
          </p:nvPr>
        </p:nvSpPr>
        <p:spPr>
          <a:xfrm>
            <a:off x="767735" y="3222521"/>
            <a:ext cx="11684001" cy="2222501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 defTabSz="449833">
              <a:defRPr sz="4774" b="1" spc="763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Keep the mind fresh 🌻 &amp; increase social drive 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F658BEB9-A78C-4228-9C9B-1171B3210796-L0-001.jpeg" descr="F658BEB9-A78C-4228-9C9B-1171B3210796-L0-001.jpe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22708" r="22708"/>
          <a:stretch>
            <a:fillRect/>
          </a:stretch>
        </p:blipFill>
        <p:spPr>
          <a:xfrm>
            <a:off x="6502400" y="4879052"/>
            <a:ext cx="6502400" cy="4876801"/>
          </a:xfrm>
          <a:prstGeom prst="rect">
            <a:avLst/>
          </a:prstGeom>
        </p:spPr>
      </p:pic>
      <p:pic>
        <p:nvPicPr>
          <p:cNvPr id="202" name="96C7BF2D-076E-441E-ABAA-54435AAD3FBA-L0-001.jpeg" descr="96C7BF2D-076E-441E-ABAA-54435AAD3FBA-L0-001.jpeg"/>
          <p:cNvPicPr>
            <a:picLocks noGrp="1"/>
          </p:cNvPicPr>
          <p:nvPr>
            <p:ph type="pic" idx="22"/>
          </p:nvPr>
        </p:nvPicPr>
        <p:blipFill>
          <a:blip r:embed="rId3">
            <a:extLst/>
          </a:blip>
          <a:srcRect r="411"/>
          <a:stretch>
            <a:fillRect/>
          </a:stretch>
        </p:blipFill>
        <p:spPr>
          <a:xfrm>
            <a:off x="6502400" y="0"/>
            <a:ext cx="6502400" cy="4876800"/>
          </a:xfrm>
          <a:prstGeom prst="rect">
            <a:avLst/>
          </a:prstGeom>
        </p:spPr>
      </p:pic>
      <p:pic>
        <p:nvPicPr>
          <p:cNvPr id="203" name="B6EC8AAE-4ACB-47C3-ACDE-18FBD3D0A83E-L0-001.jpeg" descr="B6EC8AAE-4ACB-47C3-ACDE-18FBD3D0A83E-L0-001.jpeg"/>
          <p:cNvPicPr>
            <a:picLocks noGrp="1" noChangeAspect="1"/>
          </p:cNvPicPr>
          <p:nvPr>
            <p:ph type="pic" idx="23"/>
          </p:nvPr>
        </p:nvPicPr>
        <p:blipFill>
          <a:blip r:embed="rId4">
            <a:extLst/>
          </a:blip>
          <a:srcRect l="24" r="24"/>
          <a:stretch>
            <a:fillRect/>
          </a:stretch>
        </p:blipFill>
        <p:spPr>
          <a:xfrm>
            <a:off x="0" y="0"/>
            <a:ext cx="6502400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Off val="-905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red interests                             😎"/>
          <p:cNvSpPr txBox="1">
            <a:spLocks noGrp="1"/>
          </p:cNvSpPr>
          <p:nvPr>
            <p:ph type="title"/>
          </p:nvPr>
        </p:nvSpPr>
        <p:spPr>
          <a:xfrm>
            <a:off x="997740" y="3590529"/>
            <a:ext cx="11684001" cy="2222501"/>
          </a:xfrm>
          <a:prstGeom prst="rect">
            <a:avLst/>
          </a:prstGeom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Shared interests                             😎   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Off val="-905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Autistic people must budget our social energ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 b="1">
                <a:latin typeface="Verdana"/>
                <a:ea typeface="Verdana"/>
                <a:cs typeface="Verdana"/>
                <a:sym typeface="Verdana"/>
              </a:defRPr>
            </a:pPr>
            <a:r>
              <a:t>Autistic people must budget our social energy </a:t>
            </a:r>
          </a:p>
          <a:p>
            <a:pPr>
              <a:defRPr b="1">
                <a:latin typeface="Verdana"/>
                <a:ea typeface="Verdana"/>
                <a:cs typeface="Verdana"/>
                <a:sym typeface="Verdana"/>
              </a:defRPr>
            </a:pPr>
            <a:r>
              <a:t>Friends who “get us” recognize our Autistic style of connecting, even though it looks different.</a:t>
            </a:r>
          </a:p>
          <a:p>
            <a:pPr>
              <a:defRPr b="1">
                <a:latin typeface="Verdana"/>
                <a:ea typeface="Verdana"/>
                <a:cs typeface="Verdana"/>
                <a:sym typeface="Verdana"/>
              </a:defRPr>
            </a:pPr>
            <a:r>
              <a:t>We decide how much social engagement we can handle 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buffers of      solitude"/>
          <p:cNvSpPr txBox="1">
            <a:spLocks noGrp="1"/>
          </p:cNvSpPr>
          <p:nvPr>
            <p:ph type="title"/>
          </p:nvPr>
        </p:nvSpPr>
        <p:spPr>
          <a:xfrm>
            <a:off x="3313126" y="3145852"/>
            <a:ext cx="11684001" cy="2222501"/>
          </a:xfrm>
          <a:prstGeom prst="rect">
            <a:avLst/>
          </a:prstGeom>
          <a:gradFill>
            <a:gsLst>
              <a:gs pos="0">
                <a:srgbClr val="4E7A27"/>
              </a:gs>
              <a:gs pos="100000">
                <a:srgbClr val="76BB40"/>
              </a:gs>
            </a:gsLst>
            <a:lin ang="5400000"/>
          </a:gradFill>
          <a:ln>
            <a:solidFill>
              <a:srgbClr val="000000"/>
            </a:solidFill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buffers of      solitude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Off val="-905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spect our differences in engagement styles— friendships come in all flavors 🍦🍧🍡"/>
          <p:cNvSpPr txBox="1">
            <a:spLocks noGrp="1"/>
          </p:cNvSpPr>
          <p:nvPr>
            <p:ph type="title"/>
          </p:nvPr>
        </p:nvSpPr>
        <p:spPr>
          <a:xfrm>
            <a:off x="1312081" y="3101897"/>
            <a:ext cx="11814337" cy="3009437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Respect our differences in engagement styles— friendships come in all flavors 🍦🍧🍡 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Off val="-905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Non-compliance (Setting healthy boundaries) is a social skill which must be taught for our social safety &amp; internal wellbeing 🌿"/>
          <p:cNvSpPr txBox="1">
            <a:spLocks noGrp="1"/>
          </p:cNvSpPr>
          <p:nvPr>
            <p:ph type="title"/>
          </p:nvPr>
        </p:nvSpPr>
        <p:spPr>
          <a:xfrm>
            <a:off x="537730" y="2041827"/>
            <a:ext cx="11684001" cy="4031875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defTabSz="385572">
              <a:defRPr sz="4092" b="1" spc="654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Non-compliance (Setting healthy boundaries) is a social skill which must be taught for our social safety &amp; internal wellbeing 🌿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1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ocial skills tips for NTs"/>
          <p:cNvSpPr txBox="1">
            <a:spLocks noGrp="1"/>
          </p:cNvSpPr>
          <p:nvPr>
            <p:ph type="title"/>
          </p:nvPr>
        </p:nvSpPr>
        <p:spPr>
          <a:xfrm>
            <a:off x="660400" y="302926"/>
            <a:ext cx="11684000" cy="1422401"/>
          </a:xfrm>
          <a:prstGeom prst="rect">
            <a:avLst/>
          </a:prstGeom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defTabSz="566674">
              <a:defRPr sz="4365" b="1" spc="698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Social skills tips for NTs</a:t>
            </a:r>
          </a:p>
        </p:txBody>
      </p:sp>
      <p:sp>
        <p:nvSpPr>
          <p:cNvPr id="220" name="Need an Autistic guide as well as an NT guide, representation of Autistic perspectives is vital. NTs need a translator.…"/>
          <p:cNvSpPr txBox="1">
            <a:spLocks noGrp="1"/>
          </p:cNvSpPr>
          <p:nvPr>
            <p:ph type="body" idx="1"/>
          </p:nvPr>
        </p:nvSpPr>
        <p:spPr>
          <a:xfrm>
            <a:off x="337456" y="1487654"/>
            <a:ext cx="12006944" cy="7794292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465201" indent="-465201" defTabSz="578358">
              <a:spcBef>
                <a:spcPts val="4100"/>
              </a:spcBef>
              <a:defRPr sz="3564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Need an Autistic guide as well as an NT guide, representation of Autistic perspectives is vital. NTs need a translator.</a:t>
            </a:r>
          </a:p>
          <a:p>
            <a:pPr marL="465201" indent="-465201" defTabSz="578358">
              <a:spcBef>
                <a:spcPts val="4100"/>
              </a:spcBef>
              <a:defRPr sz="3564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Must have clear awareness that Autistic social drive is usually lower. </a:t>
            </a:r>
          </a:p>
          <a:p>
            <a:pPr marL="465201" indent="-465201" defTabSz="578358">
              <a:spcBef>
                <a:spcPts val="4100"/>
              </a:spcBef>
              <a:defRPr sz="3564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Autistic social energy battery may already be in the red zone prior to increased social demands</a:t>
            </a:r>
          </a:p>
          <a:p>
            <a:pPr marL="465201" indent="-465201" defTabSz="578358">
              <a:spcBef>
                <a:spcPts val="4100"/>
              </a:spcBef>
              <a:defRPr sz="3564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Never expect social skills taught to carry over beyond a classroom setting.  Social rules aren’t intuitive for Autistic people, instead, remembering and applying social rules is done manually. (Extremely draining.)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1FE"/>
            </a:gs>
            <a:gs pos="100000">
              <a:srgbClr val="BE38F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Autistic social skills"/>
          <p:cNvSpPr txBox="1">
            <a:spLocks noGrp="1"/>
          </p:cNvSpPr>
          <p:nvPr>
            <p:ph type="title"/>
          </p:nvPr>
        </p:nvSpPr>
        <p:spPr>
          <a:xfrm>
            <a:off x="359820" y="550557"/>
            <a:ext cx="11984580" cy="1540486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defTabSz="572516">
              <a:defRPr sz="6174" spc="987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Autistic social skills</a:t>
            </a:r>
          </a:p>
        </p:txBody>
      </p:sp>
      <p:sp>
        <p:nvSpPr>
          <p:cNvPr id="223" name="Learn to choose your circle…"/>
          <p:cNvSpPr txBox="1">
            <a:spLocks noGrp="1"/>
          </p:cNvSpPr>
          <p:nvPr>
            <p:ph type="body" idx="1"/>
          </p:nvPr>
        </p:nvSpPr>
        <p:spPr>
          <a:xfrm>
            <a:off x="929651" y="1917317"/>
            <a:ext cx="11706089" cy="6934966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570145" indent="-570145" defTabSz="490727">
              <a:spcBef>
                <a:spcPts val="3500"/>
              </a:spcBef>
              <a:defRPr sz="4368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Learn to choose your circle</a:t>
            </a:r>
          </a:p>
          <a:p>
            <a:pPr marL="570145" indent="-570145" defTabSz="490727">
              <a:spcBef>
                <a:spcPts val="3500"/>
              </a:spcBef>
              <a:defRPr sz="4368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Find your tribe</a:t>
            </a:r>
          </a:p>
          <a:p>
            <a:pPr marL="570145" indent="-570145" defTabSz="490727">
              <a:spcBef>
                <a:spcPts val="3500"/>
              </a:spcBef>
              <a:defRPr sz="4368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Be true to your neurology — Be yourself</a:t>
            </a:r>
          </a:p>
          <a:p>
            <a:pPr marL="570145" indent="-570145" defTabSz="490727">
              <a:spcBef>
                <a:spcPts val="3500"/>
              </a:spcBef>
              <a:defRPr sz="4368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Be polite </a:t>
            </a:r>
          </a:p>
          <a:p>
            <a:pPr marL="570145" indent="-570145" defTabSz="490727">
              <a:spcBef>
                <a:spcPts val="3500"/>
              </a:spcBef>
              <a:defRPr sz="4368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Use your passions to connect </a:t>
            </a:r>
          </a:p>
          <a:p>
            <a:pPr marL="570145" indent="-570145" defTabSz="490727">
              <a:spcBef>
                <a:spcPts val="3500"/>
              </a:spcBef>
              <a:defRPr sz="4368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Streamline your social calendar 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56D6"/>
            </a:gs>
            <a:gs pos="100000">
              <a:srgbClr val="982AB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How to choose our circle"/>
          <p:cNvSpPr txBox="1">
            <a:spLocks noGrp="1"/>
          </p:cNvSpPr>
          <p:nvPr>
            <p:ph type="title"/>
          </p:nvPr>
        </p:nvSpPr>
        <p:spPr>
          <a:xfrm>
            <a:off x="568397" y="180256"/>
            <a:ext cx="11684001" cy="1422401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defTabSz="508254">
              <a:defRPr sz="4872" spc="779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How to choose our circle </a:t>
            </a:r>
          </a:p>
        </p:txBody>
      </p:sp>
      <p:sp>
        <p:nvSpPr>
          <p:cNvPr id="226" name="Know that we stand out as socially different…"/>
          <p:cNvSpPr txBox="1">
            <a:spLocks noGrp="1"/>
          </p:cNvSpPr>
          <p:nvPr>
            <p:ph type="body" idx="1"/>
          </p:nvPr>
        </p:nvSpPr>
        <p:spPr>
          <a:xfrm>
            <a:off x="567608" y="1309129"/>
            <a:ext cx="12174679" cy="7599987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569753" indent="-569753" defTabSz="566674">
              <a:spcBef>
                <a:spcPts val="4000"/>
              </a:spcBef>
              <a:defRPr sz="436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Know that we stand out as socially different </a:t>
            </a:r>
          </a:p>
          <a:p>
            <a:pPr marL="569753" indent="-569753" defTabSz="566674">
              <a:spcBef>
                <a:spcPts val="4000"/>
              </a:spcBef>
              <a:defRPr sz="436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Confidant, secure people feel comfortable around those with social differences </a:t>
            </a:r>
          </a:p>
          <a:p>
            <a:pPr marL="569753" indent="-569753" defTabSz="566674">
              <a:spcBef>
                <a:spcPts val="4000"/>
              </a:spcBef>
              <a:defRPr sz="436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Insecure people feel incompetent around anyone who is socially out-of-sync </a:t>
            </a:r>
          </a:p>
          <a:p>
            <a:pPr marL="569753" indent="-569753" defTabSz="566674">
              <a:spcBef>
                <a:spcPts val="4000"/>
              </a:spcBef>
              <a:defRPr sz="436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Choose those comfortable with you being exactly who you are. 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56D6"/>
            </a:gs>
            <a:gs pos="100000">
              <a:srgbClr val="982AB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Interbeing skills"/>
          <p:cNvSpPr txBox="1">
            <a:spLocks noGrp="1"/>
          </p:cNvSpPr>
          <p:nvPr>
            <p:ph type="title"/>
          </p:nvPr>
        </p:nvSpPr>
        <p:spPr>
          <a:xfrm>
            <a:off x="1289080" y="440929"/>
            <a:ext cx="11684001" cy="1422401"/>
          </a:xfrm>
          <a:prstGeom prst="rect">
            <a:avLst/>
          </a:prstGeom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Interbeing skills</a:t>
            </a:r>
          </a:p>
        </p:txBody>
      </p:sp>
      <p:sp>
        <p:nvSpPr>
          <p:cNvPr id="231" name="Teach neurotypical people to feel comfortable around difference AND DISABILIT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432308" indent="-432308" defTabSz="537463">
              <a:spcBef>
                <a:spcPts val="3800"/>
              </a:spcBef>
              <a:defRPr sz="3312" b="1">
                <a:latin typeface="Verdana"/>
                <a:ea typeface="Verdana"/>
                <a:cs typeface="Verdana"/>
                <a:sym typeface="Verdana"/>
              </a:defRPr>
            </a:pPr>
            <a:r>
              <a:t>Teach neurotypical people to feel comfortable around difference AND DISABILITY </a:t>
            </a:r>
          </a:p>
          <a:p>
            <a:pPr marL="432308" indent="-432308" defTabSz="537463">
              <a:spcBef>
                <a:spcPts val="3800"/>
              </a:spcBef>
              <a:defRPr sz="3312" b="1">
                <a:latin typeface="Verdana"/>
                <a:ea typeface="Verdana"/>
                <a:cs typeface="Verdana"/>
                <a:sym typeface="Verdana"/>
              </a:defRPr>
            </a:pPr>
            <a:r>
              <a:t>Openly recognize the contributions of the disabled among our communities </a:t>
            </a:r>
          </a:p>
          <a:p>
            <a:pPr marL="432308" indent="-432308" defTabSz="537463">
              <a:spcBef>
                <a:spcPts val="3800"/>
              </a:spcBef>
              <a:defRPr sz="3312" b="1">
                <a:latin typeface="Verdana"/>
                <a:ea typeface="Verdana"/>
                <a:cs typeface="Verdana"/>
                <a:sym typeface="Verdana"/>
              </a:defRPr>
            </a:pPr>
            <a:r>
              <a:t>Model value, appreciation, and respect for how these contributions support our communities </a:t>
            </a:r>
          </a:p>
          <a:p>
            <a:pPr marL="432308" indent="-432308" defTabSz="537463">
              <a:spcBef>
                <a:spcPts val="3800"/>
              </a:spcBef>
              <a:defRPr sz="3312" b="1">
                <a:latin typeface="Verdana"/>
                <a:ea typeface="Verdana"/>
                <a:cs typeface="Verdana"/>
                <a:sym typeface="Verdana"/>
              </a:defRPr>
            </a:pPr>
            <a:r>
              <a:t>Hire from the disabled community. ⭐️Representation is the highest form of inclusion.⭐️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Off val="-905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Laughter! We all need it.   😄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Laughter! We all need it.   😄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56D6"/>
            </a:gs>
            <a:gs pos="100000">
              <a:srgbClr val="BE38F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Autistic people don’t need to fit in,…"/>
          <p:cNvSpPr txBox="1">
            <a:spLocks noGrp="1"/>
          </p:cNvSpPr>
          <p:nvPr>
            <p:ph type="title" idx="4294967295"/>
          </p:nvPr>
        </p:nvSpPr>
        <p:spPr>
          <a:xfrm>
            <a:off x="729620" y="2496330"/>
            <a:ext cx="12720909" cy="6324975"/>
          </a:xfrm>
          <a:prstGeom prst="rect">
            <a:avLst/>
          </a:prstGeom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 sz="6200" b="1" spc="992">
                <a:latin typeface="Verdana"/>
                <a:ea typeface="Verdana"/>
                <a:cs typeface="Verdana"/>
                <a:sym typeface="Verdana"/>
              </a:defRPr>
            </a:pPr>
            <a:r>
              <a:t>Autistic people don’t need to fit in,</a:t>
            </a:r>
          </a:p>
          <a:p>
            <a:pPr>
              <a:defRPr sz="6200" b="1" spc="992">
                <a:latin typeface="Verdana"/>
                <a:ea typeface="Verdana"/>
                <a:cs typeface="Verdana"/>
                <a:sym typeface="Verdana"/>
              </a:defRPr>
            </a:pPr>
            <a:r>
              <a:t>We *all* need to belong. 😎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52F2F45A63E40A48E583A946207D7" ma:contentTypeVersion="12" ma:contentTypeDescription="Create a new document." ma:contentTypeScope="" ma:versionID="d29c08687f80d2831722cd6d0016618c">
  <xsd:schema xmlns:xsd="http://www.w3.org/2001/XMLSchema" xmlns:xs="http://www.w3.org/2001/XMLSchema" xmlns:p="http://schemas.microsoft.com/office/2006/metadata/properties" xmlns:ns2="ef6542d7-f76c-437e-96bd-a08f3ae342a0" xmlns:ns3="0be0ce95-7dab-4a8e-813b-236fd1da7a06" targetNamespace="http://schemas.microsoft.com/office/2006/metadata/properties" ma:root="true" ma:fieldsID="de6c923fbbc8b7ec8dfb3e93a9f77d19" ns2:_="" ns3:_="">
    <xsd:import namespace="ef6542d7-f76c-437e-96bd-a08f3ae342a0"/>
    <xsd:import namespace="0be0ce95-7dab-4a8e-813b-236fd1da7a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542d7-f76c-437e-96bd-a08f3ae342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0ce95-7dab-4a8e-813b-236fd1da7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83D828-6F7B-4FDC-94C9-B3508B3FAD18}"/>
</file>

<file path=customXml/itemProps2.xml><?xml version="1.0" encoding="utf-8"?>
<ds:datastoreItem xmlns:ds="http://schemas.openxmlformats.org/officeDocument/2006/customXml" ds:itemID="{2C2DCCC6-A812-4DD5-AFA3-8A6E2C2B8533}"/>
</file>

<file path=customXml/itemProps3.xml><?xml version="1.0" encoding="utf-8"?>
<ds:datastoreItem xmlns:ds="http://schemas.openxmlformats.org/officeDocument/2006/customXml" ds:itemID="{8BF9A557-2C2C-416A-AA93-DFA4F1B4E1E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>Microsoft Office PowerPoint</Application>
  <PresentationFormat>Custom</PresentationFormat>
  <Paragraphs>86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Arial Rounded MT Bold</vt:lpstr>
      <vt:lpstr>Avenir Book</vt:lpstr>
      <vt:lpstr>Avenir Heavy</vt:lpstr>
      <vt:lpstr>Avenir Light</vt:lpstr>
      <vt:lpstr>Futura Bold</vt:lpstr>
      <vt:lpstr>Helvetica Neue</vt:lpstr>
      <vt:lpstr>Trebuchet MS</vt:lpstr>
      <vt:lpstr>Verdana</vt:lpstr>
      <vt:lpstr>New_Template1</vt:lpstr>
      <vt:lpstr>Ausome connections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Autistic friends:</vt:lpstr>
      <vt:lpstr>Friendships &amp; Autism</vt:lpstr>
      <vt:lpstr>Autism is a social &amp; communication disability </vt:lpstr>
      <vt:lpstr>Neurotypical route to social success and happiness:</vt:lpstr>
      <vt:lpstr>Autistic route to social success and happiness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Meditation </vt:lpstr>
      <vt:lpstr>Please remember...</vt:lpstr>
      <vt:lpstr>PowerPoint Presentation</vt:lpstr>
      <vt:lpstr>How to support Autistic people for social success &amp; happiness  ⭐️</vt:lpstr>
      <vt:lpstr>positive autistic self-concept for  social engagement </vt:lpstr>
      <vt:lpstr>To want to socialize,  We need a  ✨ positive self-image  including our  autism .                😎💪⭐️</vt:lpstr>
      <vt:lpstr>Autism is an ✨identity✨  Before it’s a diagnosis        😎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Keep the mind fresh 🌻 &amp; increase social drive </vt:lpstr>
      <vt:lpstr>PowerPoint Presentation</vt:lpstr>
      <vt:lpstr>Shared interests                             😎   </vt:lpstr>
      <vt:lpstr>PowerPoint Presentation</vt:lpstr>
      <vt:lpstr>PowerPoint Presentation</vt:lpstr>
      <vt:lpstr>PowerPoint Presentation</vt:lpstr>
      <vt:lpstr>buffers of      solitude</vt:lpstr>
      <vt:lpstr>Respect our differences in engagement styles— friendships come in all flavors 🍦🍧🍡 </vt:lpstr>
      <vt:lpstr>PowerPoint Presentation</vt:lpstr>
      <vt:lpstr>Non-compliance (Setting healthy boundaries) is a social skill which must be taught for our social safety &amp; internal wellbeing 🌿</vt:lpstr>
      <vt:lpstr>PowerPoint Presentation</vt:lpstr>
      <vt:lpstr>Social skills tips for NTs</vt:lpstr>
      <vt:lpstr>Autistic social skills</vt:lpstr>
      <vt:lpstr>How to choose our circle </vt:lpstr>
      <vt:lpstr>PowerPoint Presentation</vt:lpstr>
      <vt:lpstr>PowerPoint Presentation</vt:lpstr>
      <vt:lpstr>Interbeing skills</vt:lpstr>
      <vt:lpstr>Laughter! We all need it.   😄</vt:lpstr>
      <vt:lpstr>PowerPoint Presentation</vt:lpstr>
      <vt:lpstr>Autistic people don’t need to fit in, We *all* need to belong. 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Ausome connections</dc:title>
  <dc:creator>Jamie Sousa</dc:creator>
  <cp:lastModifiedBy>Jamie Sousa</cp:lastModifiedBy>
  <cp:revision>1</cp:revision>
  <dcterms:modified xsi:type="dcterms:W3CDTF">2021-04-01T14:50:36Z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0x01010072752F2F45A63E40A48E583A946207D7</vt:lpwstr>
  </property>
</Properties>
</file>